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482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168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Антитеррористическая защищённость</a:t>
            </a: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916832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Calibri" pitchFamily="34" charset="0"/>
              </a:rPr>
              <a:t>            </a:t>
            </a:r>
            <a:r>
              <a:rPr lang="ru-RU" dirty="0" smtClean="0">
                <a:latin typeface="Calibri" pitchFamily="34" charset="0"/>
              </a:rPr>
              <a:t>В </a:t>
            </a:r>
            <a:r>
              <a:rPr lang="ru-RU" dirty="0">
                <a:latin typeface="Calibri" pitchFamily="34" charset="0"/>
              </a:rPr>
              <a:t>последнее время озабоченность по поводу безопасности образовательных учреждений серьезно возросла. Эта озабоченность связана не только с физическими факторами, но и </a:t>
            </a:r>
            <a:r>
              <a:rPr lang="ru-RU" dirty="0" smtClean="0">
                <a:latin typeface="Calibri" pitchFamily="34" charset="0"/>
              </a:rPr>
              <a:t>психологические </a:t>
            </a:r>
            <a:r>
              <a:rPr lang="ru-RU" dirty="0">
                <a:latin typeface="Calibri" pitchFamily="34" charset="0"/>
              </a:rPr>
              <a:t>факторы также могут ассоциироваться с опасностью. В учреждении и прилегающих к ней территориях есть множество уязвимых мест, где вполне возможно скрытое запугивание </a:t>
            </a:r>
            <a:r>
              <a:rPr lang="ru-RU" dirty="0" smtClean="0">
                <a:latin typeface="Calibri" pitchFamily="34" charset="0"/>
              </a:rPr>
              <a:t>или </a:t>
            </a:r>
            <a:r>
              <a:rPr lang="ru-RU" dirty="0">
                <a:latin typeface="Calibri" pitchFamily="34" charset="0"/>
              </a:rPr>
              <a:t>устрашение детей. </a:t>
            </a:r>
            <a:r>
              <a:rPr lang="ru-RU" dirty="0" smtClean="0">
                <a:latin typeface="Calibri" pitchFamily="34" charset="0"/>
              </a:rPr>
              <a:t>Поэтому мы придерживаемся правил </a:t>
            </a:r>
            <a:r>
              <a:rPr lang="ru-RU" dirty="0">
                <a:latin typeface="Calibri" pitchFamily="34" charset="0"/>
              </a:rPr>
              <a:t>поведения при угрозе проведения террористического акта, </a:t>
            </a:r>
            <a:r>
              <a:rPr lang="ru-RU" dirty="0" smtClean="0">
                <a:latin typeface="Calibri" pitchFamily="34" charset="0"/>
              </a:rPr>
              <a:t>стараемся быть </a:t>
            </a:r>
            <a:r>
              <a:rPr lang="ru-RU" dirty="0">
                <a:latin typeface="Calibri" pitchFamily="34" charset="0"/>
              </a:rPr>
              <a:t>психологически готовыми к действиям в опасных и экстремальных случаях.  </a:t>
            </a:r>
            <a:endParaRPr lang="ru-RU" dirty="0" smtClean="0">
              <a:latin typeface="Calibri" pitchFamily="34" charset="0"/>
            </a:endParaRPr>
          </a:p>
          <a:p>
            <a:pPr algn="just"/>
            <a:r>
              <a:rPr lang="ru-RU" dirty="0"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         В нашем ДОУ ведётся работа </a:t>
            </a:r>
            <a:r>
              <a:rPr lang="ru-RU" b="1" dirty="0">
                <a:latin typeface="Calibri" pitchFamily="34" charset="0"/>
              </a:rPr>
              <a:t>с </a:t>
            </a:r>
            <a:r>
              <a:rPr lang="ru-RU" b="1" dirty="0" smtClean="0">
                <a:latin typeface="Calibri" pitchFamily="34" charset="0"/>
              </a:rPr>
              <a:t>персоналом</a:t>
            </a:r>
            <a:r>
              <a:rPr lang="ru-RU" dirty="0" smtClean="0">
                <a:latin typeface="Calibri" pitchFamily="34" charset="0"/>
              </a:rPr>
              <a:t>: ежедневный </a:t>
            </a:r>
            <a:r>
              <a:rPr lang="ru-RU" dirty="0">
                <a:latin typeface="Calibri" pitchFamily="34" charset="0"/>
              </a:rPr>
              <a:t>обход территории учреждения в дневное и ночное время на наличие посторонних предметов, припаркованного </a:t>
            </a:r>
            <a:r>
              <a:rPr lang="ru-RU" dirty="0" smtClean="0">
                <a:latin typeface="Calibri" pitchFamily="34" charset="0"/>
              </a:rPr>
              <a:t>транспорта. Практические </a:t>
            </a:r>
            <a:r>
              <a:rPr lang="ru-RU" dirty="0">
                <a:latin typeface="Calibri" pitchFamily="34" charset="0"/>
              </a:rPr>
              <a:t>занятия с целью обучения сотрудников правилам поведения при обнаружении подозрительного предмета, при поступлении угрозы по телефону, при захвате </a:t>
            </a:r>
            <a:r>
              <a:rPr lang="ru-RU" dirty="0" smtClean="0">
                <a:latin typeface="Calibri" pitchFamily="34" charset="0"/>
              </a:rPr>
              <a:t>заложников. Проведение </a:t>
            </a:r>
            <a:r>
              <a:rPr lang="ru-RU" dirty="0">
                <a:latin typeface="Calibri" pitchFamily="34" charset="0"/>
              </a:rPr>
              <a:t>инструктажей «Действия персонала при обнаружении </a:t>
            </a:r>
            <a:r>
              <a:rPr lang="ru-RU" dirty="0" smtClean="0">
                <a:latin typeface="Calibri" pitchFamily="34" charset="0"/>
              </a:rPr>
              <a:t>подозрительного предмета</a:t>
            </a:r>
            <a:r>
              <a:rPr lang="ru-RU" dirty="0">
                <a:latin typeface="Calibri" pitchFamily="34" charset="0"/>
              </a:rPr>
              <a:t>, при захвате заложников, при поступление угрозы по телефону», «Охрана жизни и здоровья детей в детском </a:t>
            </a:r>
            <a:r>
              <a:rPr lang="ru-RU" dirty="0" smtClean="0">
                <a:latin typeface="Calibri" pitchFamily="34" charset="0"/>
              </a:rPr>
              <a:t>саду».</a:t>
            </a:r>
            <a:endParaRPr lang="ru-RU" dirty="0">
              <a:latin typeface="Calibri" pitchFamily="34" charset="0"/>
            </a:endParaRPr>
          </a:p>
          <a:p>
            <a:pPr algn="just"/>
            <a:endParaRPr lang="ru-RU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339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548680"/>
            <a:ext cx="864096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Calibri" pitchFamily="34" charset="0"/>
              </a:rPr>
              <a:t>Ведётся работа </a:t>
            </a:r>
            <a:r>
              <a:rPr lang="ru-RU" b="1" dirty="0">
                <a:latin typeface="Calibri" pitchFamily="34" charset="0"/>
              </a:rPr>
              <a:t>с </a:t>
            </a:r>
            <a:r>
              <a:rPr lang="ru-RU" b="1" dirty="0" smtClean="0">
                <a:latin typeface="Calibri" pitchFamily="34" charset="0"/>
              </a:rPr>
              <a:t>детьми:</a:t>
            </a:r>
            <a:endParaRPr lang="ru-RU" b="1" dirty="0">
              <a:latin typeface="Calibri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latin typeface="Calibri" pitchFamily="34" charset="0"/>
              </a:rPr>
              <a:t>Беседы </a:t>
            </a:r>
            <a:r>
              <a:rPr lang="ru-RU" dirty="0">
                <a:latin typeface="Calibri" pitchFamily="34" charset="0"/>
              </a:rPr>
              <a:t> и </a:t>
            </a:r>
            <a:r>
              <a:rPr lang="ru-RU" dirty="0" smtClean="0">
                <a:latin typeface="Calibri" pitchFamily="34" charset="0"/>
              </a:rPr>
              <a:t>занятия на </a:t>
            </a:r>
            <a:r>
              <a:rPr lang="ru-RU" dirty="0">
                <a:latin typeface="Calibri" pitchFamily="34" charset="0"/>
              </a:rPr>
              <a:t>темы: «Правила поведения при общении с незнакомыми людьми», «Можно ли разговаривать с незнакомыми людьми», «Один дома</a:t>
            </a:r>
            <a:r>
              <a:rPr lang="ru-RU" b="1" dirty="0">
                <a:latin typeface="Calibri" pitchFamily="34" charset="0"/>
              </a:rPr>
              <a:t>», </a:t>
            </a:r>
            <a:r>
              <a:rPr lang="ru-RU" dirty="0">
                <a:latin typeface="Calibri" pitchFamily="34" charset="0"/>
              </a:rPr>
              <a:t>«Знаешь ли ты свой адрес, телефон и можешь ли объяснить, где живешь? », «Беседы с детьми на развитие навыков общения», «Опасные ситуации: контакты с незнакомыми людьми на улице</a:t>
            </a:r>
            <a:r>
              <a:rPr lang="ru-RU" dirty="0" smtClean="0">
                <a:latin typeface="Calibri" pitchFamily="34" charset="0"/>
              </a:rPr>
              <a:t>».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latin typeface="Calibri" pitchFamily="34" charset="0"/>
              </a:rPr>
              <a:t>Проведение </a:t>
            </a:r>
            <a:r>
              <a:rPr lang="ru-RU" dirty="0">
                <a:latin typeface="Calibri" pitchFamily="34" charset="0"/>
              </a:rPr>
              <a:t>практических занятий по </a:t>
            </a:r>
            <a:r>
              <a:rPr lang="ru-RU" dirty="0" smtClean="0">
                <a:latin typeface="Calibri" pitchFamily="34" charset="0"/>
              </a:rPr>
              <a:t>эвакуации.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latin typeface="Calibri" pitchFamily="34" charset="0"/>
              </a:rPr>
              <a:t>Обсуждение </a:t>
            </a:r>
            <a:r>
              <a:rPr lang="ru-RU" dirty="0">
                <a:latin typeface="Calibri" pitchFamily="34" charset="0"/>
              </a:rPr>
              <a:t>возможных чрезвычайных ситуаций</a:t>
            </a:r>
            <a:r>
              <a:rPr lang="ru-RU" dirty="0" smtClean="0">
                <a:latin typeface="Calibri" pitchFamily="34" charset="0"/>
              </a:rPr>
              <a:t>.</a:t>
            </a:r>
          </a:p>
          <a:p>
            <a:pPr algn="just"/>
            <a:endParaRPr lang="ru-RU" b="1" dirty="0" smtClean="0">
              <a:latin typeface="Calibri" pitchFamily="34" charset="0"/>
            </a:endParaRPr>
          </a:p>
          <a:p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3140968"/>
            <a:ext cx="55446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Calibri" pitchFamily="34" charset="0"/>
              </a:rPr>
              <a:t>Ведётся работа с родителями:</a:t>
            </a:r>
            <a:endParaRPr lang="ru-RU" dirty="0">
              <a:latin typeface="Calibri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>
                <a:latin typeface="Calibri" pitchFamily="34" charset="0"/>
              </a:rPr>
              <a:t>Консультации «Если обнаружили подозрительный предмет»,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>
                <a:latin typeface="Calibri" pitchFamily="34" charset="0"/>
              </a:rPr>
              <a:t>Беседы с  родителями о необходимости усиления контроля за детьми  и бдительности  в местах массового скопления людей, особенно в праздничные дни,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>
                <a:latin typeface="Calibri" pitchFamily="34" charset="0"/>
              </a:rPr>
              <a:t>Обсуждение вопросов  антитеррористической безопасности на родительских собраниях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>
                <a:latin typeface="Calibri" pitchFamily="34" charset="0"/>
              </a:rPr>
              <a:t>Оформление буклетов , листовок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>
                <a:latin typeface="Calibri" pitchFamily="34" charset="0"/>
              </a:rPr>
              <a:t>Оформление стенда «Осторожно терроризм»</a:t>
            </a:r>
          </a:p>
        </p:txBody>
      </p:sp>
      <p:pic>
        <p:nvPicPr>
          <p:cNvPr id="6" name="Picture 2" descr="J:\стенды по антитеррору\DSC0556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05" t="3277" r="5242"/>
          <a:stretch/>
        </p:blipFill>
        <p:spPr bwMode="auto">
          <a:xfrm rot="5400000">
            <a:off x="5489649" y="2511351"/>
            <a:ext cx="3822700" cy="30657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8007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476672"/>
            <a:ext cx="417646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Calibri" pitchFamily="34" charset="0"/>
              </a:rPr>
              <a:t>       В </a:t>
            </a:r>
            <a:r>
              <a:rPr lang="ru-RU" dirty="0" smtClean="0">
                <a:latin typeface="Calibri" pitchFamily="34" charset="0"/>
              </a:rPr>
              <a:t>ДОУ имеется </a:t>
            </a:r>
            <a:r>
              <a:rPr lang="ru-RU" dirty="0" smtClean="0">
                <a:latin typeface="Calibri" pitchFamily="34" charset="0"/>
              </a:rPr>
              <a:t>пожарная сигнализация, 17 огнетушителей, кнопка тревожной сигнализации (</a:t>
            </a:r>
            <a:r>
              <a:rPr lang="ru-RU" dirty="0" err="1" smtClean="0">
                <a:latin typeface="Calibri" pitchFamily="34" charset="0"/>
              </a:rPr>
              <a:t>извещатели</a:t>
            </a:r>
            <a:r>
              <a:rPr lang="ru-RU" dirty="0" smtClean="0">
                <a:latin typeface="Calibri" pitchFamily="34" charset="0"/>
              </a:rPr>
              <a:t> тревожной сигнализации).</a:t>
            </a:r>
          </a:p>
          <a:p>
            <a:pPr algn="just"/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    </a:t>
            </a:r>
            <a:r>
              <a:rPr lang="ru-RU" dirty="0" smtClean="0">
                <a:latin typeface="Calibri" pitchFamily="34" charset="0"/>
              </a:rPr>
              <a:t> Охрана  детского сада осуществляется сторожами согласно графику работы.  В дневное время, ответственность за безопасность ДОУ, несёт  лицо, назначенное администрацией. Численность дежурного персонала увеличивается в праздничные дни согласно приказа заведующего за счёт дежурного администратора  из числа педагогического персонала.</a:t>
            </a:r>
          </a:p>
          <a:p>
            <a:pPr algn="just"/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    На первом и втором этажах имеются планы эвакуации людей. Со второго этажа здания выходят два эвакуационных выхода.</a:t>
            </a:r>
          </a:p>
          <a:p>
            <a:pPr algn="just"/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     </a:t>
            </a:r>
          </a:p>
          <a:p>
            <a:pPr algn="just"/>
            <a:endParaRPr lang="ru-RU" dirty="0" smtClean="0">
              <a:latin typeface="Calibri" pitchFamily="34" charset="0"/>
            </a:endParaRPr>
          </a:p>
          <a:p>
            <a:pPr algn="just"/>
            <a:endParaRPr lang="ru-RU" dirty="0" smtClean="0">
              <a:latin typeface="Calibri" pitchFamily="34" charset="0"/>
            </a:endParaRPr>
          </a:p>
          <a:p>
            <a:pPr algn="just"/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      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2050" name="Picture 2" descr="J:\стенды по антитеррору\DSC0557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167" t="3555" r="7333" b="2666"/>
          <a:stretch/>
        </p:blipFill>
        <p:spPr bwMode="auto">
          <a:xfrm rot="5400000">
            <a:off x="4524051" y="3548957"/>
            <a:ext cx="2976217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J:\стенды по антитеррору\DSC0556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896" r="10411" b="4326"/>
          <a:stretch/>
        </p:blipFill>
        <p:spPr bwMode="auto">
          <a:xfrm>
            <a:off x="6084168" y="548680"/>
            <a:ext cx="2736304" cy="24034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5835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04664"/>
            <a:ext cx="84249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      В </a:t>
            </a:r>
            <a:r>
              <a:rPr lang="ru-RU" dirty="0" smtClean="0">
                <a:latin typeface="Calibri" pitchFamily="34" charset="0"/>
              </a:rPr>
              <a:t>соответствии с требованиями в ДОУ разработана обязательная документация по обеспечению безопасности</a:t>
            </a:r>
            <a:r>
              <a:rPr lang="ru-RU" dirty="0" smtClean="0">
                <a:latin typeface="Calibri" pitchFamily="34" charset="0"/>
              </a:rPr>
              <a:t>:</a:t>
            </a:r>
          </a:p>
          <a:p>
            <a:endParaRPr lang="ru-RU" dirty="0" smtClean="0">
              <a:latin typeface="Calibri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Calibri" pitchFamily="34" charset="0"/>
              </a:rPr>
              <a:t>План антитеррористических мероприятий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Calibri" pitchFamily="34" charset="0"/>
              </a:rPr>
              <a:t>Паспорт антитеррористической защищённости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Calibri" pitchFamily="34" charset="0"/>
              </a:rPr>
              <a:t>Приказ о назначении ответственного  за антитеррористическую безопасность в </a:t>
            </a:r>
            <a:r>
              <a:rPr lang="ru-RU" dirty="0" smtClean="0">
                <a:latin typeface="Calibri" pitchFamily="34" charset="0"/>
              </a:rPr>
              <a:t>ДОУ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Calibri" pitchFamily="34" charset="0"/>
              </a:rPr>
              <a:t>Приказ о назначении ответственных за соблюдением правил пожарной безопасности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Calibri" pitchFamily="34" charset="0"/>
              </a:rPr>
              <a:t>Приказ об охране жизни и здоровья воспитанников</a:t>
            </a:r>
            <a:endParaRPr lang="ru-RU" dirty="0" smtClean="0">
              <a:latin typeface="Calibri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Calibri" pitchFamily="34" charset="0"/>
              </a:rPr>
              <a:t>Обязанности лица, ответственного  за антитеррористическую безопасность в ДОУ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Calibri" pitchFamily="34" charset="0"/>
              </a:rPr>
              <a:t>Инструкция по противодействию терроризму и действиям в экстремальных ситуациях в </a:t>
            </a:r>
            <a:r>
              <a:rPr lang="ru-RU" dirty="0" smtClean="0">
                <a:latin typeface="Calibri" pitchFamily="34" charset="0"/>
              </a:rPr>
              <a:t>учреждении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Calibri" pitchFamily="34" charset="0"/>
              </a:rPr>
              <a:t>Инструкция определяющая действия персонала по быстрой и безопасной эвакуации людей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Calibri" pitchFamily="34" charset="0"/>
              </a:rPr>
              <a:t>Инструкция по организации защиты образовательных учреждений от террористических угроз и иных посягательств экстремистского характера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Calibri" pitchFamily="34" charset="0"/>
              </a:rPr>
              <a:t>Журнал учёта въезжающего и выезжающего автотранспорта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Calibri" pitchFamily="34" charset="0"/>
              </a:rPr>
              <a:t>Журнал обхода территории и помещений образовательного учреждения</a:t>
            </a:r>
            <a:endParaRPr lang="ru-RU" dirty="0" smtClean="0">
              <a:latin typeface="Calibri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7318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49</TotalTime>
  <Words>216</Words>
  <Application>Microsoft Office PowerPoint</Application>
  <PresentationFormat>Экран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Антитеррористическая защищённость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Антитеррористическая защищённость</dc:title>
  <dc:creator>андрей</dc:creator>
  <cp:lastModifiedBy>1</cp:lastModifiedBy>
  <cp:revision>8</cp:revision>
  <dcterms:created xsi:type="dcterms:W3CDTF">2017-02-26T13:08:15Z</dcterms:created>
  <dcterms:modified xsi:type="dcterms:W3CDTF">2017-02-27T03:25:00Z</dcterms:modified>
</cp:coreProperties>
</file>