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Шаблоны на презентацию\По работе с родителями\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66" y="-36094"/>
            <a:ext cx="9144000" cy="6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Ресурсное обеспечение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F:\кукольный театр\DSC05709.JPG"/>
          <p:cNvPicPr>
            <a:picLocks noChangeAspect="1" noChangeArrowheads="1"/>
          </p:cNvPicPr>
          <p:nvPr/>
        </p:nvPicPr>
        <p:blipFill>
          <a:blip r:embed="rId3" cstate="print"/>
          <a:srcRect l="6061" t="10101" r="4545" b="9091"/>
          <a:stretch>
            <a:fillRect/>
          </a:stretch>
        </p:blipFill>
        <p:spPr bwMode="auto">
          <a:xfrm>
            <a:off x="2699792" y="2636912"/>
            <a:ext cx="5616624" cy="3807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191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Шаблоны на презентацию\По работе с родителями\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486"/>
            <a:ext cx="9144000" cy="6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16632"/>
            <a:ext cx="64807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Материально-техническое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обеспечение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Для </a:t>
            </a:r>
            <a:r>
              <a:rPr lang="ru-RU" dirty="0"/>
              <a:t>полноценного осуществления всех видов деятельности </a:t>
            </a:r>
            <a:r>
              <a:rPr lang="ru-RU" dirty="0" smtClean="0"/>
              <a:t>создано полноценное образовательное </a:t>
            </a:r>
            <a:r>
              <a:rPr lang="ru-RU" dirty="0"/>
              <a:t>пространство, обеспеченное необходимым материально-техническим, информационно-методическим и учебным оборудованием. </a:t>
            </a:r>
            <a:r>
              <a:rPr lang="ru-RU" dirty="0" smtClean="0"/>
              <a:t>Наша цель – </a:t>
            </a:r>
            <a:r>
              <a:rPr lang="ru-RU" dirty="0" smtClean="0"/>
              <a:t>с</a:t>
            </a:r>
            <a:r>
              <a:rPr lang="ru-RU" dirty="0" smtClean="0"/>
              <a:t>оздать благоприятные условия </a:t>
            </a:r>
            <a:r>
              <a:rPr lang="ru-RU" dirty="0"/>
              <a:t>для полноценной жизнедеятельности дошкольного учреждения и формирования образовательной среды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Образовательная </a:t>
            </a:r>
            <a:r>
              <a:rPr lang="ru-RU" dirty="0"/>
              <a:t>среда включает комплекс факторов: архитектурно-планировочное решение, оснащение и организация воспитательно-образовательного процесса, то как решены вопросы безопасности, питания, медицинского обеспечения </a:t>
            </a:r>
            <a:r>
              <a:rPr lang="ru-RU" dirty="0" smtClean="0"/>
              <a:t>воспитанников.</a:t>
            </a:r>
            <a:endParaRPr lang="ru-RU" dirty="0"/>
          </a:p>
        </p:txBody>
      </p:sp>
      <p:pic>
        <p:nvPicPr>
          <p:cNvPr id="5" name="Рисунок 4" descr="C:\Users\User\Desktop\Фото уголков групп\муз. зал\DSC0488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780" t="1710"/>
          <a:stretch>
            <a:fillRect/>
          </a:stretch>
        </p:blipFill>
        <p:spPr bwMode="auto">
          <a:xfrm>
            <a:off x="2267744" y="4221088"/>
            <a:ext cx="3312368" cy="230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уголков групп\подг\DSC0469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016224" cy="271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50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Шаблоны на презентацию\По работе с родителями\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66" y="-36094"/>
            <a:ext cx="9144000" cy="6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9474261"/>
              </p:ext>
            </p:extLst>
          </p:nvPr>
        </p:nvGraphicFramePr>
        <p:xfrm>
          <a:off x="2051720" y="404665"/>
          <a:ext cx="6696743" cy="5803611"/>
        </p:xfrm>
        <a:graphic>
          <a:graphicData uri="http://schemas.openxmlformats.org/drawingml/2006/table">
            <a:tbl>
              <a:tblPr/>
              <a:tblGrid>
                <a:gridCol w="1872208"/>
                <a:gridCol w="2160240"/>
                <a:gridCol w="2664295"/>
              </a:tblGrid>
              <a:tr h="103820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effectLst/>
                        <a:latin typeface="Times New Roman, serif"/>
                      </a:endParaRPr>
                    </a:p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, serif"/>
                        </a:rPr>
                        <a:t>Компоненты </a:t>
                      </a:r>
                      <a:r>
                        <a:rPr lang="ru-RU" sz="1200" b="1" dirty="0">
                          <a:effectLst/>
                          <a:latin typeface="Times New Roman, serif"/>
                        </a:rPr>
                        <a:t>образовательного </a:t>
                      </a:r>
                      <a:r>
                        <a:rPr lang="ru-RU" sz="1200" b="1" dirty="0" smtClean="0">
                          <a:effectLst/>
                          <a:latin typeface="Times New Roman, serif"/>
                        </a:rPr>
                        <a:t>процесса</a:t>
                      </a:r>
                    </a:p>
                    <a:p>
                      <a:pPr algn="ctr"/>
                      <a:endParaRPr lang="ru-RU" sz="1200" b="1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effectLst/>
                        <a:latin typeface="Times New Roman, serif"/>
                      </a:endParaRPr>
                    </a:p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, serif"/>
                        </a:rPr>
                        <a:t>Показатели </a:t>
                      </a:r>
                      <a:r>
                        <a:rPr lang="ru-RU" sz="1200" b="1" dirty="0">
                          <a:effectLst/>
                          <a:latin typeface="Times New Roman, serif"/>
                        </a:rPr>
                        <a:t>ресурсного обеспечения ДОУ</a:t>
                      </a:r>
                      <a:endParaRPr lang="ru-RU" sz="1200" b="1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effectLst/>
                        <a:latin typeface="Times New Roman, serif"/>
                      </a:endParaRPr>
                    </a:p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, serif"/>
                        </a:rPr>
                        <a:t>В </a:t>
                      </a:r>
                      <a:r>
                        <a:rPr lang="ru-RU" sz="1200" b="1" dirty="0">
                          <a:effectLst/>
                          <a:latin typeface="Times New Roman, serif"/>
                        </a:rPr>
                        <a:t>наличии в ДОУ</a:t>
                      </a:r>
                      <a:endParaRPr lang="ru-RU" sz="1200" b="1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91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Компонент,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обеспечивающий реализацию</a:t>
                      </a:r>
                      <a:r>
                        <a:rPr lang="ru-RU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образовательной</a:t>
                      </a:r>
                      <a:endParaRPr lang="ru-RU" sz="1200" dirty="0"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программы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9728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Соблюдение </a:t>
                      </a:r>
                      <a:endParaRPr lang="ru-RU" sz="1200" dirty="0" smtClean="0">
                        <a:effectLst/>
                        <a:latin typeface="Times New Roman, serif"/>
                      </a:endParaRPr>
                    </a:p>
                    <a:p>
                      <a:pPr marR="109728" algn="ctr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санитарно-гигиенических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норм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168" algn="just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Имеется централизованное водоснабжению,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отопление,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канализация. Имеется уличное освещение. Полный комплект мягкого инвентаря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5047"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Физкультурно-спортивная зона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Оборудованная </a:t>
                      </a:r>
                      <a:endParaRPr lang="ru-RU" sz="1200" dirty="0" smtClean="0">
                        <a:effectLst/>
                        <a:latin typeface="Times New Roman, serif"/>
                      </a:endParaRPr>
                    </a:p>
                    <a:p>
                      <a:pPr marR="118872" algn="ctr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площадка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just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На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прогулочных участках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размещено оборудование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для занятий физическими упражнениями, организации спортивных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игр: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бум, горки, цель для метания, турник, стена для лазания, лабиринт, полоса препятствий, снаряды для прыжков и равновесия. </a:t>
                      </a:r>
                      <a:endParaRPr lang="ru-RU" sz="1200" dirty="0" smtClean="0">
                        <a:effectLst/>
                        <a:latin typeface="Times New Roman, serif"/>
                      </a:endParaRPr>
                    </a:p>
                    <a:p>
                      <a:pPr marR="118872" algn="just"/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78801"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Зона для </a:t>
                      </a:r>
                      <a:endParaRPr lang="ru-RU" sz="1200" dirty="0" smtClean="0">
                        <a:effectLst/>
                        <a:latin typeface="Times New Roman, serif"/>
                      </a:endParaRPr>
                    </a:p>
                    <a:p>
                      <a:pPr marR="118872" algn="ctr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образовательной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деятельности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дополнительные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помещения, мебель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R="118872" algn="ctr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just"/>
                      <a:r>
                        <a:rPr lang="ru-RU" sz="1200" dirty="0">
                          <a:effectLst/>
                          <a:latin typeface="Times New Roman, serif"/>
                        </a:rPr>
                        <a:t>Во всех группах имеется необходимая мебель для занятий. Оборудование соответствует росту и возрасту детей. Для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организации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образовательной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деятельности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имеется: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музыкальный зал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, физкультурный зал,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кабинет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для занятий по изобразительной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деятельности,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музей р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усской избы.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163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Шаблоны на презентацию\По работе с родителями\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66" y="-36094"/>
            <a:ext cx="9144000" cy="6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491577"/>
              </p:ext>
            </p:extLst>
          </p:nvPr>
        </p:nvGraphicFramePr>
        <p:xfrm>
          <a:off x="1979712" y="332656"/>
          <a:ext cx="6840758" cy="6292330"/>
        </p:xfrm>
        <a:graphic>
          <a:graphicData uri="http://schemas.openxmlformats.org/drawingml/2006/table">
            <a:tbl>
              <a:tblPr/>
              <a:tblGrid>
                <a:gridCol w="1872209"/>
                <a:gridCol w="2232248"/>
                <a:gridCol w="2736301"/>
              </a:tblGrid>
              <a:tr h="2137442"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Организация питания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Пищеблок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just"/>
                      <a:r>
                        <a:rPr lang="ru-RU" sz="1200" dirty="0">
                          <a:effectLst/>
                          <a:latin typeface="Times New Roman, serif"/>
                        </a:rPr>
                        <a:t>Пищеблок в ДОУ оборудован необходимым технологическим, холодильным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оборудованием,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вентиляционной системой.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 Инвентарь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оборудование, посуда имеет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маркировку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. Пищеблоки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обустроены водонагревателями.</a:t>
                      </a:r>
                      <a:endParaRPr lang="ru-RU" sz="1200" dirty="0">
                        <a:effectLst/>
                      </a:endParaRPr>
                    </a:p>
                    <a:p>
                      <a:pPr marR="118872" algn="just"/>
                      <a:r>
                        <a:rPr lang="ru-RU" sz="1200" dirty="0">
                          <a:effectLst/>
                          <a:latin typeface="Times New Roman, serif"/>
                        </a:rPr>
                        <a:t>Воспитанники обеспечены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3-х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разовым сбалансированным питанием.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Меню составляется на основе десятидневного меню. Питание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детей организуется в групповом помещении.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0169"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Медицинский пункт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Помещения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, наличие обязательного медицинского оборудования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just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В штате имеется старшая медицинская сестра. Медицинский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блок включает в себя кабинет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медицинской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сестры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, процедурный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кабинет, изолятор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Кабинеты оснащены достаточным количеством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оборудования: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, serif"/>
                        </a:rPr>
                        <a:t>ростометр</a:t>
                      </a:r>
                      <a:r>
                        <a:rPr lang="ru-RU" sz="1200" baseline="0" dirty="0" smtClean="0">
                          <a:effectLst/>
                          <a:latin typeface="Times New Roman, serif"/>
                        </a:rPr>
                        <a:t>, весы, шкаф для медикаментов, кушетка, кварцевая лампа, процедурный столик, таблица для исследования остроты зрения.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3030"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Водоснабжение </a:t>
                      </a:r>
                      <a:endParaRPr lang="ru-RU" sz="1200" dirty="0" smtClean="0">
                        <a:effectLst/>
                        <a:latin typeface="Times New Roman, serif"/>
                      </a:endParaRPr>
                    </a:p>
                    <a:p>
                      <a:pPr marR="118872" algn="ctr"/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и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канализация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ctr"/>
                      <a:r>
                        <a:rPr lang="ru-RU" sz="1200" dirty="0">
                          <a:effectLst/>
                          <a:latin typeface="Times New Roman, serif"/>
                        </a:rPr>
                        <a:t>Оборудование зданий системами хозяйственно-питьевого и горячего водоснабжения.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Организация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питьевого режима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8872" algn="just"/>
                      <a:r>
                        <a:rPr lang="ru-RU" sz="1200" dirty="0">
                          <a:effectLst/>
                          <a:latin typeface="Times New Roman, serif"/>
                        </a:rPr>
                        <a:t>Учреждение оборудовано системой канализации и водоснабжения.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На 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время отсутствия горячего водоснабжения, пищеблок и групповые помещения оборудованы водонагревателями. Питьевой режим организован с использованием </a:t>
                      </a:r>
                      <a:r>
                        <a:rPr lang="ru-RU" sz="1200" dirty="0" smtClean="0">
                          <a:effectLst/>
                          <a:latin typeface="Times New Roman, serif"/>
                        </a:rPr>
                        <a:t>кипячёной воды</a:t>
                      </a:r>
                      <a:r>
                        <a:rPr lang="ru-RU" sz="1200" dirty="0">
                          <a:effectLst/>
                          <a:latin typeface="Times New Roman, serif"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14921" marR="14921" marT="9325" marB="932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722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Шаблоны на презентацию\По работе с родителями\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66" y="-36094"/>
            <a:ext cx="9144000" cy="6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88640"/>
            <a:ext cx="61206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нформационно-методические ресурсы</a:t>
            </a:r>
            <a:endParaRPr lang="ru-RU" b="1" dirty="0" smtClean="0"/>
          </a:p>
          <a:p>
            <a:pPr algn="just"/>
            <a:r>
              <a:rPr lang="ru-RU" dirty="0" smtClean="0"/>
              <a:t>         ДОУ укомплектован современной методической литературой, рекомендованной программой ДОУ. Имеется </a:t>
            </a:r>
            <a:r>
              <a:rPr lang="ru-RU" dirty="0"/>
              <a:t>в достаточном количестве </a:t>
            </a:r>
            <a:r>
              <a:rPr lang="ru-RU" dirty="0" smtClean="0"/>
              <a:t>наглядные пособия, оборудование, которое используется </a:t>
            </a:r>
            <a:r>
              <a:rPr lang="ru-RU" dirty="0"/>
              <a:t>в различной деятельности </a:t>
            </a:r>
            <a:r>
              <a:rPr lang="ru-RU" dirty="0" smtClean="0"/>
              <a:t>(познавательной, экспериментально-исследовательской,  музыкальной</a:t>
            </a:r>
            <a:r>
              <a:rPr lang="ru-RU" dirty="0"/>
              <a:t>, </a:t>
            </a:r>
            <a:r>
              <a:rPr lang="ru-RU" dirty="0" smtClean="0"/>
              <a:t>физкультурной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r>
              <a:rPr lang="ru-RU" dirty="0" smtClean="0"/>
              <a:t>           Для реализации ФГОС имеются: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средства </a:t>
            </a:r>
            <a:r>
              <a:rPr lang="ru-RU" dirty="0" smtClean="0"/>
              <a:t>ИКТ: </a:t>
            </a:r>
            <a:r>
              <a:rPr lang="ru-RU" dirty="0" smtClean="0"/>
              <a:t>компьютеры, ноутбуки, сканеры, принтеры,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проектор;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э</a:t>
            </a:r>
            <a:r>
              <a:rPr lang="ru-RU" dirty="0" smtClean="0"/>
              <a:t>кранно-звуковые </a:t>
            </a:r>
            <a:r>
              <a:rPr lang="ru-RU" dirty="0" smtClean="0"/>
              <a:t>средства: </a:t>
            </a:r>
            <a:r>
              <a:rPr lang="ru-RU" dirty="0" smtClean="0"/>
              <a:t>магнитофоны</a:t>
            </a:r>
            <a:r>
              <a:rPr lang="ru-RU" dirty="0"/>
              <a:t>, </a:t>
            </a:r>
            <a:r>
              <a:rPr lang="ru-RU" dirty="0" err="1"/>
              <a:t>звукоусилительная</a:t>
            </a:r>
            <a:r>
              <a:rPr lang="ru-RU" dirty="0"/>
              <a:t> аппаратура, аудиозаписи, телевизоры, </a:t>
            </a:r>
            <a:r>
              <a:rPr lang="ru-RU" dirty="0" smtClean="0"/>
              <a:t>видеомагнитофоны.</a:t>
            </a:r>
            <a:endParaRPr lang="ru-RU" dirty="0"/>
          </a:p>
        </p:txBody>
      </p:sp>
      <p:pic>
        <p:nvPicPr>
          <p:cNvPr id="2050" name="Picture 2" descr="F:\кукольный театр\DSC05708.JPG"/>
          <p:cNvPicPr>
            <a:picLocks noChangeAspect="1" noChangeArrowheads="1"/>
          </p:cNvPicPr>
          <p:nvPr/>
        </p:nvPicPr>
        <p:blipFill>
          <a:blip r:embed="rId3" cstate="print"/>
          <a:srcRect l="5357" t="9524" r="3571" b="4762"/>
          <a:stretch>
            <a:fillRect/>
          </a:stretch>
        </p:blipFill>
        <p:spPr bwMode="auto">
          <a:xfrm>
            <a:off x="2627784" y="4509120"/>
            <a:ext cx="2880319" cy="203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Фото уголков групп\сред\DSC0477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938" r="2725" b="4752"/>
          <a:stretch>
            <a:fillRect/>
          </a:stretch>
        </p:blipFill>
        <p:spPr bwMode="auto">
          <a:xfrm>
            <a:off x="5580112" y="4149080"/>
            <a:ext cx="30243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66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Шаблоны на презентацию\По работе с родителями\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адровое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обеспечение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1800" y="908720"/>
          <a:ext cx="5879976" cy="3408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4563"/>
                <a:gridCol w="3225421"/>
                <a:gridCol w="1959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 количество работников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воспитатель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Музыкальный руководитель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Инструктор по физической культуре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Педагог-психолог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 воспитателя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:\Users\User\Desktop\Фото уголков групп\муз. зал\DSC0489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155" b="3155"/>
          <a:stretch>
            <a:fillRect/>
          </a:stretch>
        </p:blipFill>
        <p:spPr bwMode="auto">
          <a:xfrm>
            <a:off x="2771800" y="4437112"/>
            <a:ext cx="30963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уголков групп\подг\DSC0471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5151"/>
          <a:stretch>
            <a:fillRect/>
          </a:stretch>
        </p:blipFill>
        <p:spPr bwMode="auto">
          <a:xfrm>
            <a:off x="6300192" y="4437112"/>
            <a:ext cx="220789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3053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441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</cp:lastModifiedBy>
  <cp:revision>14</cp:revision>
  <dcterms:created xsi:type="dcterms:W3CDTF">2017-02-26T14:15:00Z</dcterms:created>
  <dcterms:modified xsi:type="dcterms:W3CDTF">2017-02-27T06:37:52Z</dcterms:modified>
</cp:coreProperties>
</file>